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301" r:id="rId4"/>
    <p:sldId id="302" r:id="rId5"/>
    <p:sldId id="263" r:id="rId6"/>
    <p:sldId id="293" r:id="rId7"/>
    <p:sldId id="295" r:id="rId8"/>
    <p:sldId id="278" r:id="rId9"/>
    <p:sldId id="274" r:id="rId10"/>
    <p:sldId id="297" r:id="rId11"/>
    <p:sldId id="298" r:id="rId12"/>
    <p:sldId id="299" r:id="rId13"/>
    <p:sldId id="300" r:id="rId14"/>
    <p:sldId id="288" r:id="rId15"/>
    <p:sldId id="265" r:id="rId16"/>
    <p:sldId id="268" r:id="rId17"/>
    <p:sldId id="269" r:id="rId18"/>
    <p:sldId id="270" r:id="rId19"/>
    <p:sldId id="276" r:id="rId20"/>
    <p:sldId id="277" r:id="rId21"/>
    <p:sldId id="266" r:id="rId22"/>
    <p:sldId id="271" r:id="rId23"/>
    <p:sldId id="290" r:id="rId24"/>
    <p:sldId id="267" r:id="rId2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howGuides="1">
      <p:cViewPr varScale="1">
        <p:scale>
          <a:sx n="72" d="100"/>
          <a:sy n="72" d="100"/>
        </p:scale>
        <p:origin x="528" y="66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>
                <a:solidFill>
                  <a:schemeClr val="bg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BBE6BF-C811-45BB-8BA9-22EFF2B83FFA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23-3EA3-4186-8796-D3F67AEB277D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191C95-DEE6-4A97-B703-8DBFD51BE132}"/>
              </a:ext>
            </a:extLst>
          </p:cNvPr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666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5CBC4-4D95-4474-8381-E92D4C5FCF42}"/>
              </a:ext>
            </a:extLst>
          </p:cNvPr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547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2CC-4597-4E8E-AFE5-237B3DA1FF07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F63988-78D4-46C4-B808-1786C6A42859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942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1EE-CCC0-4F27-8918-BF938AC1419F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C48B-9D86-4C33-9BD3-2929B1D74E3D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711C-F9D6-42CE-B848-D107B7756573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C44-87EE-4E25-9BCB-D1B8F4FDD9D1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E44B9-3FFE-4574-9630-3E5A6F960186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1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6F492-7803-4716-B969-A5873965FF8A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3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001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839">
          <p15:clr>
            <a:srgbClr val="F26B43"/>
          </p15:clr>
        </p15:guide>
        <p15:guide id="14" pos="1199">
          <p15:clr>
            <a:srgbClr val="F26B43"/>
          </p15:clr>
        </p15:guide>
        <p15:guide id="15" pos="7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business-3747066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bulletin/volumes/88/4/10-020410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bpharmaceutical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arma.nridigital.com/pharma_jan20/the_rise_of_fake_medicines_in_africa" TargetMode="External"/><Relationship Id="rId7" Type="http://schemas.openxmlformats.org/officeDocument/2006/relationships/hyperlink" Target="https://www.bbc.com/news/business-37470667" TargetMode="External"/><Relationship Id="rId2" Type="http://schemas.openxmlformats.org/officeDocument/2006/relationships/hyperlink" Target="https://www.un.org/africarenewal/magazine/may-2013/counterfeit-drugs-raise-africa%E2%80%99s-tempera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bulletin/volumes/88/4/10-020410/en/" TargetMode="External"/><Relationship Id="rId5" Type="http://schemas.openxmlformats.org/officeDocument/2006/relationships/hyperlink" Target="https://www.cdc.gov/heartdisease/risk_factors.htm" TargetMode="External"/><Relationship Id="rId4" Type="http://schemas.openxmlformats.org/officeDocument/2006/relationships/hyperlink" Target="https://www.cdc.gov/globalhealth/healthprotection/ncd/cardiovascular-disease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latin typeface="Bernard MT Condensed" panose="02050806060905020404" pitchFamily="18" charset="0"/>
              </a:rPr>
              <a:t>NDOP Health Outreach 			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751085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5800" dirty="0">
                <a:latin typeface="Bernard MT Condensed" panose="02050806060905020404" pitchFamily="18" charset="0"/>
              </a:rPr>
              <a:t>Grace Gardens Hospital </a:t>
            </a:r>
            <a:r>
              <a:rPr lang="en-US" sz="5800" dirty="0" err="1">
                <a:latin typeface="Bernard MT Condensed" panose="02050806060905020404" pitchFamily="18" charset="0"/>
              </a:rPr>
              <a:t>Ndop</a:t>
            </a:r>
            <a:r>
              <a:rPr lang="en-US" sz="5800" dirty="0">
                <a:latin typeface="Bernard MT Condensed" panose="02050806060905020404" pitchFamily="18" charset="0"/>
              </a:rPr>
              <a:t> </a:t>
            </a:r>
          </a:p>
          <a:p>
            <a:pPr algn="ctr"/>
            <a:r>
              <a:rPr lang="en-US" sz="5800" dirty="0">
                <a:latin typeface="Bernard MT Condensed" panose="02050806060905020404" pitchFamily="18" charset="0"/>
              </a:rPr>
              <a:t>Global Bridge Pharmaceuticals </a:t>
            </a:r>
          </a:p>
          <a:p>
            <a:r>
              <a:rPr lang="en-US" dirty="0">
                <a:latin typeface="Bernard MT Condensed" panose="020508060609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reet vendor selling drugs">
            <a:extLst>
              <a:ext uri="{FF2B5EF4-FFF2-40B4-BE49-F238E27FC236}">
                <a16:creationId xmlns:a16="http://schemas.microsoft.com/office/drawing/2014/main" id="{65FAAA98-88B8-4454-97FF-B55FF4CA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04800"/>
            <a:ext cx="10515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E7515-2D6E-45E6-9C7C-9A2348FB0332}"/>
              </a:ext>
            </a:extLst>
          </p:cNvPr>
          <p:cNvSpPr txBox="1"/>
          <p:nvPr/>
        </p:nvSpPr>
        <p:spPr>
          <a:xfrm>
            <a:off x="3503612" y="563880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https://www.bbc.com/news/business-37470667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than 260 premises were visited during IMPACT’s Operation Zambezi in November 2009.">
            <a:extLst>
              <a:ext uri="{FF2B5EF4-FFF2-40B4-BE49-F238E27FC236}">
                <a16:creationId xmlns:a16="http://schemas.microsoft.com/office/drawing/2014/main" id="{DC307048-072A-4607-89FD-0E4E95C6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654341"/>
            <a:ext cx="8610600" cy="46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96455-6508-4D1E-B2E9-85FA0F3B6371}"/>
              </a:ext>
            </a:extLst>
          </p:cNvPr>
          <p:cNvSpPr txBox="1"/>
          <p:nvPr/>
        </p:nvSpPr>
        <p:spPr>
          <a:xfrm>
            <a:off x="3275012" y="5638800"/>
            <a:ext cx="693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https://www.who.int/bulletin/volumes/88/4/10-020410/en/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B5F-3848-418B-BFDB-4ACC57EA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GOALS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9899-B907-464E-A3B8-F0111337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44675"/>
            <a:ext cx="10512862" cy="455612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Access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To provide access to top quality medications, medical devices and medical services from the U.S to our families and friends back at home. No middleman and No counterfeit  </a:t>
            </a:r>
          </a:p>
          <a:p>
            <a:r>
              <a:rPr lang="en-US" sz="2800" dirty="0">
                <a:latin typeface="Bodoni MT Condensed" panose="02070606080606020203" pitchFamily="18" charset="0"/>
              </a:rPr>
              <a:t>Cost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Very affordable and paid for by individuals, third parties or NGOs 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Peace of mind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Knowing that your families and friends back at home are getting the right medical attention at the right time, improving drug adherence thus better quality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F08E5-4563-417E-A0F8-C86361A38CB7}"/>
              </a:ext>
            </a:extLst>
          </p:cNvPr>
          <p:cNvSpPr txBox="1"/>
          <p:nvPr/>
        </p:nvSpPr>
        <p:spPr>
          <a:xfrm>
            <a:off x="1217612" y="6553200"/>
            <a:ext cx="94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NGO – Non-Governmental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718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2D70-B32F-4796-B205-4589B1A2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DISEASE STATE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EAFA-3359-437D-9736-6179B06D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00200"/>
            <a:ext cx="9598700" cy="51054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Bodoni MT Condensed" panose="02070606080606020203" pitchFamily="18" charset="0"/>
              </a:rPr>
              <a:t>Diabetes</a:t>
            </a:r>
          </a:p>
          <a:p>
            <a:pPr lvl="1"/>
            <a:r>
              <a:rPr lang="en-US" sz="2200" dirty="0">
                <a:latin typeface="Bodoni MT Condensed" panose="02070606080606020203" pitchFamily="18" charset="0"/>
              </a:rPr>
              <a:t>Poor circulation</a:t>
            </a:r>
          </a:p>
          <a:p>
            <a:pPr lvl="2"/>
            <a:r>
              <a:rPr lang="en-US" sz="2200" dirty="0">
                <a:latin typeface="Bodoni MT Condensed" panose="02070606080606020203" pitchFamily="18" charset="0"/>
              </a:rPr>
              <a:t>Nerve damage – amputation</a:t>
            </a:r>
          </a:p>
          <a:p>
            <a:pPr lvl="2"/>
            <a:r>
              <a:rPr lang="en-US" sz="2200" dirty="0">
                <a:latin typeface="Bodoni MT Condensed" panose="02070606080606020203" pitchFamily="18" charset="0"/>
              </a:rPr>
              <a:t>Kidney damage – dialysis, kidney transplant</a:t>
            </a:r>
          </a:p>
          <a:p>
            <a:pPr lvl="2"/>
            <a:r>
              <a:rPr lang="en-US" sz="2200" dirty="0">
                <a:latin typeface="Bodoni MT Condensed" panose="02070606080606020203" pitchFamily="18" charset="0"/>
              </a:rPr>
              <a:t>Retinopathy </a:t>
            </a:r>
          </a:p>
          <a:p>
            <a:r>
              <a:rPr lang="en-US" sz="2200" dirty="0">
                <a:latin typeface="Bodoni MT Condensed" panose="02070606080606020203" pitchFamily="18" charset="0"/>
              </a:rPr>
              <a:t>Hypertension</a:t>
            </a:r>
          </a:p>
          <a:p>
            <a:pPr lvl="1"/>
            <a:r>
              <a:rPr lang="en-US" sz="2200" dirty="0">
                <a:latin typeface="Bodoni MT Condensed" panose="02070606080606020203" pitchFamily="18" charset="0"/>
              </a:rPr>
              <a:t>Heart failure</a:t>
            </a:r>
          </a:p>
          <a:p>
            <a:r>
              <a:rPr lang="en-US" sz="2200" dirty="0">
                <a:latin typeface="Bodoni MT Condensed" panose="02070606080606020203" pitchFamily="18" charset="0"/>
              </a:rPr>
              <a:t>Cholesterol</a:t>
            </a:r>
          </a:p>
          <a:p>
            <a:pPr lvl="1"/>
            <a:r>
              <a:rPr lang="en-US" sz="2200" dirty="0">
                <a:latin typeface="Bodoni MT Condensed" panose="02070606080606020203" pitchFamily="18" charset="0"/>
              </a:rPr>
              <a:t>Blockage of arteries with plaque</a:t>
            </a:r>
          </a:p>
          <a:p>
            <a:pPr lvl="2"/>
            <a:r>
              <a:rPr lang="en-US" sz="2200" dirty="0">
                <a:latin typeface="Bodoni MT Condensed" panose="02070606080606020203" pitchFamily="18" charset="0"/>
              </a:rPr>
              <a:t>MI</a:t>
            </a:r>
          </a:p>
          <a:p>
            <a:r>
              <a:rPr lang="en-US" sz="2200" dirty="0">
                <a:latin typeface="Bodoni MT Condensed" panose="02070606080606020203" pitchFamily="18" charset="0"/>
              </a:rPr>
              <a:t>Drug resistant strains</a:t>
            </a:r>
          </a:p>
          <a:p>
            <a:pPr lvl="1"/>
            <a:r>
              <a:rPr lang="en-US" sz="2200" dirty="0">
                <a:latin typeface="Bodoni MT Condensed" panose="02070606080606020203" pitchFamily="18" charset="0"/>
              </a:rPr>
              <a:t>Malaria</a:t>
            </a:r>
          </a:p>
          <a:p>
            <a:pPr lvl="1"/>
            <a:r>
              <a:rPr lang="en-US" sz="2200" dirty="0">
                <a:latin typeface="Bodoni MT Condensed" panose="02070606080606020203" pitchFamily="18" charset="0"/>
              </a:rPr>
              <a:t>TB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99E93522-47D3-4BEE-99E7-65E5EF97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95BF-DCEE-4E2A-AA41-80A9306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Functionality of program</a:t>
            </a:r>
          </a:p>
        </p:txBody>
      </p:sp>
    </p:spTree>
    <p:extLst>
      <p:ext uri="{BB962C8B-B14F-4D97-AF65-F5344CB8AC3E}">
        <p14:creationId xmlns:p14="http://schemas.microsoft.com/office/powerpoint/2010/main" val="5713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B5F-3848-418B-BFDB-4ACC57EA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GOALS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9899-B907-464E-A3B8-F0111337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44674"/>
            <a:ext cx="10512862" cy="47085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Access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To provide access to top quality medications and medical services from the U.S to our families and friends back at home. No middleman and no counterfeit  </a:t>
            </a:r>
          </a:p>
          <a:p>
            <a:r>
              <a:rPr lang="en-US" sz="2800" dirty="0">
                <a:latin typeface="Bodoni MT Condensed" panose="02070606080606020203" pitchFamily="18" charset="0"/>
              </a:rPr>
              <a:t>Cost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Very affordable and paid for by relatives living in the U.S</a:t>
            </a:r>
          </a:p>
          <a:p>
            <a:pPr marL="365760" lvl="1" indent="0">
              <a:buNone/>
            </a:pPr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Peace of mind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Knowing that your families and friends back at home are getting the right medical attention at the right time, improving drug adherence thus better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5626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95C-569C-4319-9EF6-5943EC28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MEDICATION MANAGEMENT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F646-F694-46BC-866E-5CD942CC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905000"/>
            <a:ext cx="95987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doni MT Condensed" panose="02070606080606020203" pitchFamily="18" charset="0"/>
              </a:rPr>
              <a:t>Access to medications</a:t>
            </a:r>
          </a:p>
          <a:p>
            <a:pPr lvl="1"/>
            <a:r>
              <a:rPr lang="en-US" sz="2400" dirty="0">
                <a:latin typeface="Bodoni MT Condensed" panose="02070606080606020203" pitchFamily="18" charset="0"/>
              </a:rPr>
              <a:t>Providing prescription medications to patients.</a:t>
            </a:r>
          </a:p>
          <a:p>
            <a:pPr marL="365760" lvl="1" indent="0">
              <a:buNone/>
            </a:pPr>
            <a:endParaRPr lang="en-US" sz="2400" dirty="0">
              <a:latin typeface="Bodoni MT Condensed" panose="02070606080606020203" pitchFamily="18" charset="0"/>
            </a:endParaRPr>
          </a:p>
          <a:p>
            <a:r>
              <a:rPr lang="en-US" sz="2400" dirty="0">
                <a:latin typeface="Bodoni MT Condensed" panose="02070606080606020203" pitchFamily="18" charset="0"/>
              </a:rPr>
              <a:t>Consultation with the patient</a:t>
            </a:r>
          </a:p>
          <a:p>
            <a:pPr lvl="1"/>
            <a:r>
              <a:rPr lang="en-US" sz="2400" dirty="0">
                <a:latin typeface="Bodoni MT Condensed" panose="02070606080606020203" pitchFamily="18" charset="0"/>
              </a:rPr>
              <a:t>Going through patient medical history, labs, adherence initiatives and responding to any disease state questions.</a:t>
            </a:r>
          </a:p>
          <a:p>
            <a:pPr marL="365760" lvl="1" indent="0">
              <a:buNone/>
            </a:pPr>
            <a:endParaRPr lang="en-US" sz="2400" dirty="0">
              <a:latin typeface="Bodoni MT Condensed" panose="02070606080606020203" pitchFamily="18" charset="0"/>
            </a:endParaRPr>
          </a:p>
          <a:p>
            <a:r>
              <a:rPr lang="en-US" sz="2400" dirty="0">
                <a:latin typeface="Bodoni MT Condensed" panose="02070606080606020203" pitchFamily="18" charset="0"/>
              </a:rPr>
              <a:t>Consultation with the provider</a:t>
            </a:r>
          </a:p>
          <a:p>
            <a:pPr lvl="1"/>
            <a:r>
              <a:rPr lang="en-US" sz="2400" dirty="0">
                <a:latin typeface="Bodoni MT Condensed" panose="02070606080606020203" pitchFamily="18" charset="0"/>
              </a:rPr>
              <a:t>Discussing patient cases with labs, treatment plan, disease state management goals, referrals, formulary alternatives and best evidence-based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7DC6-4136-4DBF-8BCD-6986D073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BD79-E3FD-4787-B9ED-2DECB081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828800"/>
            <a:ext cx="95987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Visit </a:t>
            </a:r>
            <a:r>
              <a:rPr lang="en-US" sz="2800" dirty="0">
                <a:latin typeface="Bodoni MT Condensed" panose="02070606080606020203" pitchFamily="18" charset="0"/>
                <a:hlinkClick r:id="rId2"/>
              </a:rPr>
              <a:t>https://gbpharmaceutical.com</a:t>
            </a:r>
            <a:endParaRPr lang="en-US" sz="2800" dirty="0">
              <a:latin typeface="Bodoni MT Condensed" panose="02070606080606020203" pitchFamily="18" charset="0"/>
            </a:endParaRP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Services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Diaspora Initiative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Fill out form with patient and sponsor information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Name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Address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Contact info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Payment form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We contact you within 24 hours to confirm the information and payment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B737-DB84-452B-938E-A6F32B65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HOW IT WORKS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B431-2097-4EF8-A361-8DC89CD7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752600"/>
            <a:ext cx="95987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Medication is processed and shipped within 7 days of request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Medication will be delivered and held at Grace Gardens Hospital in </a:t>
            </a:r>
            <a:r>
              <a:rPr lang="en-US" sz="2800" dirty="0" err="1">
                <a:latin typeface="Bodoni MT Condensed" panose="02070606080606020203" pitchFamily="18" charset="0"/>
              </a:rPr>
              <a:t>Ndop</a:t>
            </a:r>
            <a:r>
              <a:rPr lang="en-US" sz="2800" dirty="0">
                <a:latin typeface="Bodoni MT Condensed" panose="02070606080606020203" pitchFamily="18" charset="0"/>
              </a:rPr>
              <a:t> within 2 weeks of request**</a:t>
            </a:r>
          </a:p>
          <a:p>
            <a:pPr lvl="1"/>
            <a:r>
              <a:rPr lang="en-US" sz="2400" dirty="0">
                <a:latin typeface="Bodoni MT Condensed" panose="02070606080606020203" pitchFamily="18" charset="0"/>
              </a:rPr>
              <a:t>Patient notified by phone after arrival in Cameroon</a:t>
            </a:r>
          </a:p>
          <a:p>
            <a:pPr lvl="1"/>
            <a:r>
              <a:rPr lang="en-US" sz="2400" dirty="0">
                <a:latin typeface="Bodoni MT Condensed" panose="02070606080606020203" pitchFamily="18" charset="0"/>
              </a:rPr>
              <a:t>Patient will be notified upon arrival at Grace Gardens Hospital </a:t>
            </a:r>
            <a:r>
              <a:rPr lang="en-US" sz="2400" dirty="0" err="1">
                <a:latin typeface="Bodoni MT Condensed" panose="02070606080606020203" pitchFamily="18" charset="0"/>
              </a:rPr>
              <a:t>Ndop</a:t>
            </a:r>
            <a:endParaRPr lang="en-US" sz="2400" dirty="0">
              <a:latin typeface="Bodoni MT Condensed" panose="02070606080606020203" pitchFamily="18" charset="0"/>
            </a:endParaRP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Ideal for chronic medications, for all your acute needs please visit Grace Gardens Hospital, </a:t>
            </a:r>
            <a:r>
              <a:rPr lang="en-US" sz="2800" dirty="0" err="1">
                <a:latin typeface="Bodoni MT Condensed" panose="02070606080606020203" pitchFamily="18" charset="0"/>
              </a:rPr>
              <a:t>Ndop</a:t>
            </a:r>
            <a:r>
              <a:rPr lang="en-US" sz="2800" dirty="0">
                <a:latin typeface="Bodoni MT Condensed" panose="02070606080606020203" pitchFamily="18" charset="0"/>
              </a:rPr>
              <a:t> (see gracegardenshospital.com)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**timeframe prior to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41358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8FDB-5274-4445-AE94-E402C9A4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EDEA-2054-48F8-8643-EF6264B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524000"/>
            <a:ext cx="95987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Background of Program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Global Bridge Pharmaceuticals (GBP)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Grace Gardens Hospital </a:t>
            </a:r>
            <a:r>
              <a:rPr lang="en-US" sz="2800" dirty="0" err="1">
                <a:latin typeface="Bodoni MT Condensed" panose="02070606080606020203" pitchFamily="18" charset="0"/>
              </a:rPr>
              <a:t>Ndop</a:t>
            </a:r>
            <a:r>
              <a:rPr lang="en-US" sz="2800" dirty="0">
                <a:latin typeface="Bodoni MT Condensed" panose="02070606080606020203" pitchFamily="18" charset="0"/>
              </a:rPr>
              <a:t> (GGHN)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The Challenges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Functionality of Program</a:t>
            </a:r>
          </a:p>
          <a:p>
            <a:pPr marL="457063" lvl="1" indent="0">
              <a:buNone/>
            </a:pPr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Privacy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0F7E-A63E-4119-8447-A3C61932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COST OF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063E-2E9E-43A1-93CE-599CFD1B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00200"/>
            <a:ext cx="95987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Bodoni MT Condensed" panose="02070606080606020203" pitchFamily="18" charset="0"/>
              </a:rPr>
              <a:t>Yearly registration of $20/patient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Administrative management of patient records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Six (6) months supply processed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Yearly reports</a:t>
            </a:r>
          </a:p>
          <a:p>
            <a:pPr lvl="1"/>
            <a:endParaRPr lang="en-US" sz="4000" dirty="0">
              <a:latin typeface="Bodoni MT Condensed" panose="02070606080606020203" pitchFamily="18" charset="0"/>
            </a:endParaRPr>
          </a:p>
          <a:p>
            <a:r>
              <a:rPr lang="en-US" sz="4000" dirty="0">
                <a:latin typeface="Bodoni MT Condensed" panose="02070606080606020203" pitchFamily="18" charset="0"/>
              </a:rPr>
              <a:t>Cost of drugs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Will depend of drugs dispensed – rates similar to wholesale costs</a:t>
            </a:r>
          </a:p>
          <a:p>
            <a:endParaRPr lang="en-US" sz="4000" dirty="0">
              <a:latin typeface="Bodoni MT Condensed" panose="02070606080606020203" pitchFamily="18" charset="0"/>
            </a:endParaRPr>
          </a:p>
          <a:p>
            <a:r>
              <a:rPr lang="en-US" sz="4000" dirty="0">
                <a:latin typeface="Bodoni MT Condensed" panose="02070606080606020203" pitchFamily="18" charset="0"/>
              </a:rPr>
              <a:t>Package deals**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Consultation with patient – 1 free session, 15 mins block </a:t>
            </a:r>
          </a:p>
          <a:p>
            <a:pPr lvl="1"/>
            <a:r>
              <a:rPr lang="en-US" sz="4000" dirty="0">
                <a:latin typeface="Bodoni MT Condensed" panose="02070606080606020203" pitchFamily="18" charset="0"/>
              </a:rPr>
              <a:t>Consultation with provider – 1 free session, 15 mins block</a:t>
            </a:r>
          </a:p>
          <a:p>
            <a:pPr marL="0" indent="0">
              <a:buNone/>
            </a:pPr>
            <a:r>
              <a:rPr lang="en-US" b="1" dirty="0"/>
              <a:t>**recommended 6-month labs and yearly physicals</a:t>
            </a:r>
          </a:p>
        </p:txBody>
      </p:sp>
    </p:spTree>
    <p:extLst>
      <p:ext uri="{BB962C8B-B14F-4D97-AF65-F5344CB8AC3E}">
        <p14:creationId xmlns:p14="http://schemas.microsoft.com/office/powerpoint/2010/main" val="2285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3AF8-2D55-4C1B-8E5D-4CF11300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Privacy with Data</a:t>
            </a:r>
          </a:p>
        </p:txBody>
      </p:sp>
    </p:spTree>
    <p:extLst>
      <p:ext uri="{BB962C8B-B14F-4D97-AF65-F5344CB8AC3E}">
        <p14:creationId xmlns:p14="http://schemas.microsoft.com/office/powerpoint/2010/main" val="27373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C548-6963-41BB-B965-0815A41A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CAA7-0765-439C-8C14-9F7C701D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44" y="1676400"/>
            <a:ext cx="9598700" cy="5029200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latin typeface="Bodoni MT Condensed" panose="02070606080606020203" pitchFamily="18" charset="0"/>
              </a:rPr>
              <a:t>We keep data safe using best practices</a:t>
            </a:r>
          </a:p>
          <a:p>
            <a:pPr lvl="2"/>
            <a:endParaRPr lang="en-US" sz="2800" dirty="0">
              <a:latin typeface="Bodoni MT Condensed" panose="02070606080606020203" pitchFamily="18" charset="0"/>
            </a:endParaRPr>
          </a:p>
          <a:p>
            <a:pPr lvl="2"/>
            <a:r>
              <a:rPr lang="en-US" sz="2800" dirty="0">
                <a:latin typeface="Bodoni MT Condensed" panose="02070606080606020203" pitchFamily="18" charset="0"/>
              </a:rPr>
              <a:t>Cutting edge technology, with security provided to protect patient data</a:t>
            </a:r>
          </a:p>
          <a:p>
            <a:pPr lvl="2"/>
            <a:endParaRPr lang="en-US" sz="2800" dirty="0">
              <a:latin typeface="Bodoni MT Condensed" panose="02070606080606020203" pitchFamily="18" charset="0"/>
            </a:endParaRPr>
          </a:p>
          <a:p>
            <a:pPr lvl="2"/>
            <a:r>
              <a:rPr lang="en-US" sz="2800" dirty="0">
                <a:latin typeface="Bodoni MT Condensed" panose="02070606080606020203" pitchFamily="18" charset="0"/>
              </a:rPr>
              <a:t>Access to patient records include</a:t>
            </a:r>
          </a:p>
          <a:p>
            <a:pPr lvl="3"/>
            <a:r>
              <a:rPr lang="en-US" sz="2800" dirty="0">
                <a:latin typeface="Bodoni MT Condensed" panose="02070606080606020203" pitchFamily="18" charset="0"/>
              </a:rPr>
              <a:t>Sponsor</a:t>
            </a:r>
          </a:p>
          <a:p>
            <a:pPr lvl="3"/>
            <a:r>
              <a:rPr lang="en-US" sz="2800" dirty="0">
                <a:latin typeface="Bodoni MT Condensed" panose="02070606080606020203" pitchFamily="18" charset="0"/>
              </a:rPr>
              <a:t>Patient</a:t>
            </a:r>
          </a:p>
          <a:p>
            <a:pPr lvl="3"/>
            <a:r>
              <a:rPr lang="en-US" sz="2800" dirty="0">
                <a:latin typeface="Bodoni MT Condensed" panose="02070606080606020203" pitchFamily="18" charset="0"/>
              </a:rPr>
              <a:t>Provider – with patient consent</a:t>
            </a:r>
          </a:p>
        </p:txBody>
      </p:sp>
    </p:spTree>
    <p:extLst>
      <p:ext uri="{BB962C8B-B14F-4D97-AF65-F5344CB8AC3E}">
        <p14:creationId xmlns:p14="http://schemas.microsoft.com/office/powerpoint/2010/main" val="5463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5681-0089-4FEC-92AE-43667F4B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731F-388B-4278-82B8-BED9853A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00200"/>
            <a:ext cx="9598700" cy="4419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https://www.un.org/africarenewal/magazine/may-2013/counterfeit-drugs-raise-africa%E2%80%99s-temperature</a:t>
            </a:r>
            <a:endParaRPr lang="en-US" dirty="0"/>
          </a:p>
          <a:p>
            <a:r>
              <a:rPr lang="en-US" dirty="0">
                <a:hlinkClick r:id="rId3"/>
              </a:rPr>
              <a:t>https://pharma.nridigital.com/pharma_jan20/the_rise_of_fake_medicines_in_africa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https://www.cdc.gov/globalhealth/healthprotection/ncd/cardiovascular-diseases.html</a:t>
            </a:r>
            <a:endParaRPr lang="en-US" dirty="0"/>
          </a:p>
          <a:p>
            <a:r>
              <a:rPr lang="en-US" dirty="0">
                <a:hlinkClick r:id="rId5"/>
              </a:rPr>
              <a:t>https://www.cdc.gov/heartdisease/risk_factors.htm</a:t>
            </a:r>
            <a:endParaRPr lang="en-US" dirty="0"/>
          </a:p>
          <a:p>
            <a:r>
              <a:rPr lang="en-US" dirty="0">
                <a:hlinkClick r:id="rId6"/>
              </a:rPr>
              <a:t>https://www.who.int/bulletin/volumes/88/4/10-020410/en/</a:t>
            </a:r>
            <a:endParaRPr lang="en-US" dirty="0"/>
          </a:p>
          <a:p>
            <a:r>
              <a:rPr lang="en-US" dirty="0">
                <a:hlinkClick r:id="rId7"/>
              </a:rPr>
              <a:t>https://www.bbc.com/news/business-37470667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A78B-DD78-4440-9563-A6BBC907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nard MT Condensed" panose="02050806060905020404" pitchFamily="18" charset="0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20806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2C8B-86C6-4998-8143-2084EB51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WHO IS GLOBAL BRIDGE PHARMACEUTICALS?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A343-64DF-4E71-947C-1EF8A253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815737"/>
            <a:ext cx="9598700" cy="4572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Pharmaceutical company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U.S Licensed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FDA registered</a:t>
            </a:r>
          </a:p>
          <a:p>
            <a:r>
              <a:rPr lang="en-US" sz="2800" dirty="0">
                <a:latin typeface="Bodoni MT Condensed" panose="02070606080606020203" pitchFamily="18" charset="0"/>
              </a:rPr>
              <a:t>Pharmaceutical Services including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Distribution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Manufacturing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Medication Outreach</a:t>
            </a:r>
          </a:p>
          <a:p>
            <a:pPr lvl="1"/>
            <a:r>
              <a:rPr lang="en-US" sz="2800" dirty="0">
                <a:latin typeface="Bodoni MT Condensed" panose="02070606080606020203" pitchFamily="18" charset="0"/>
              </a:rPr>
              <a:t>Consultation Services</a:t>
            </a:r>
          </a:p>
          <a:p>
            <a:r>
              <a:rPr lang="en-US" sz="2800" dirty="0">
                <a:latin typeface="Bodoni MT Condensed" panose="02070606080606020203" pitchFamily="18" charset="0"/>
              </a:rPr>
              <a:t>Charlotte, NC USA</a:t>
            </a:r>
            <a:br>
              <a:rPr lang="en-US" sz="2400" dirty="0">
                <a:latin typeface="Bodoni MT Condensed" panose="02070606080606020203" pitchFamily="18" charset="0"/>
              </a:rPr>
            </a:br>
            <a:br>
              <a:rPr lang="en-US" sz="2400" dirty="0">
                <a:latin typeface="Bodoni MT Condensed" panose="02070606080606020203" pitchFamily="18" charset="0"/>
              </a:rPr>
            </a:br>
            <a:br>
              <a:rPr lang="en-US" sz="2400" dirty="0">
                <a:latin typeface="Bodoni MT Condensed" panose="02070606080606020203" pitchFamily="18" charset="0"/>
              </a:rPr>
            </a:br>
            <a:endParaRPr lang="en-US" sz="2400" dirty="0">
              <a:latin typeface="Bodoni MT Condensed" panose="02070606080606020203" pitchFamily="18" charset="0"/>
            </a:endParaRPr>
          </a:p>
        </p:txBody>
      </p:sp>
      <p:pic>
        <p:nvPicPr>
          <p:cNvPr id="2050" name="Picture 2" descr="Global Bridge Pharmaceutical">
            <a:extLst>
              <a:ext uri="{FF2B5EF4-FFF2-40B4-BE49-F238E27FC236}">
                <a16:creationId xmlns:a16="http://schemas.microsoft.com/office/drawing/2014/main" id="{4A290D75-FF7E-4ABC-BD26-7FC0E701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4800600"/>
            <a:ext cx="30289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4B22-BF6A-4721-BD43-71F8BB44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3" y="177801"/>
            <a:ext cx="8077199" cy="965199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WHERE WE’VE BEEN!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BA71-A985-41CF-81E3-473D84E9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2" y="1752600"/>
            <a:ext cx="9598700" cy="4724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doni MT Condensed" panose="02070606080606020203" pitchFamily="18" charset="0"/>
              </a:rPr>
              <a:t>Performing services since 2014 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Collaborating with communities in several African countries – Cameroon, DRC, Ghana, Ivory Coast, Kenya, Nigeria and Uganda</a:t>
            </a:r>
          </a:p>
          <a:p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Over 5,000 patients, hospitals and companies have been served in Africa</a:t>
            </a:r>
          </a:p>
          <a:p>
            <a:pPr marL="0" indent="0">
              <a:buNone/>
            </a:pPr>
            <a:endParaRPr lang="en-US" sz="2800" dirty="0">
              <a:latin typeface="Bodoni MT Condensed" panose="02070606080606020203" pitchFamily="18" charset="0"/>
            </a:endParaRPr>
          </a:p>
          <a:p>
            <a:r>
              <a:rPr lang="en-US" sz="2800" dirty="0">
                <a:latin typeface="Bodoni MT Condensed" panose="02070606080606020203" pitchFamily="18" charset="0"/>
              </a:rPr>
              <a:t>Partnering with individuals, groups, companies and hospitals, with our most recent collaboration with Grace Gardens Hospital </a:t>
            </a:r>
            <a:r>
              <a:rPr lang="en-US" sz="2800" dirty="0" err="1">
                <a:latin typeface="Bodoni MT Condensed" panose="02070606080606020203" pitchFamily="18" charset="0"/>
              </a:rPr>
              <a:t>Ndop</a:t>
            </a:r>
            <a:endParaRPr lang="en-US" sz="2800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8F6B-C820-461C-AE45-45FF7690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066800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WHO IS GRACE GARDENS HOSPITAL NDOP?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57BD0-70F0-44A2-8E12-13D4866C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98" y="1574800"/>
            <a:ext cx="9598700" cy="5206999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Bodoni MT Condensed" panose="02070606080606020203" pitchFamily="18" charset="0"/>
              </a:rPr>
              <a:t>Hospital setting</a:t>
            </a:r>
          </a:p>
          <a:p>
            <a:r>
              <a:rPr lang="en-US" sz="3300" dirty="0">
                <a:latin typeface="Bodoni MT Condensed" panose="02070606080606020203" pitchFamily="18" charset="0"/>
              </a:rPr>
              <a:t>Catering to the needs of the people in the </a:t>
            </a:r>
            <a:r>
              <a:rPr lang="en-US" sz="3300" dirty="0" err="1">
                <a:latin typeface="Bodoni MT Condensed" panose="02070606080606020203" pitchFamily="18" charset="0"/>
              </a:rPr>
              <a:t>Ngoketunjia</a:t>
            </a:r>
            <a:r>
              <a:rPr lang="en-US" sz="3300" dirty="0">
                <a:latin typeface="Bodoni MT Condensed" panose="02070606080606020203" pitchFamily="18" charset="0"/>
              </a:rPr>
              <a:t> Division of the NWP, providing</a:t>
            </a:r>
          </a:p>
          <a:p>
            <a:pPr lvl="1"/>
            <a:r>
              <a:rPr lang="en-US" sz="3300" dirty="0">
                <a:latin typeface="Bodoni MT Condensed" panose="02070606080606020203" pitchFamily="18" charset="0"/>
              </a:rPr>
              <a:t>Medical care</a:t>
            </a:r>
          </a:p>
          <a:p>
            <a:pPr lvl="1"/>
            <a:r>
              <a:rPr lang="en-US" sz="3300" dirty="0">
                <a:latin typeface="Bodoni MT Condensed" panose="02070606080606020203" pitchFamily="18" charset="0"/>
              </a:rPr>
              <a:t>Prevention and holistic healthcare</a:t>
            </a:r>
          </a:p>
          <a:p>
            <a:pPr lvl="1"/>
            <a:r>
              <a:rPr lang="en-US" sz="3300" dirty="0">
                <a:latin typeface="Bodoni MT Condensed" panose="02070606080606020203" pitchFamily="18" charset="0"/>
              </a:rPr>
              <a:t>Education and awareness </a:t>
            </a:r>
          </a:p>
          <a:p>
            <a:r>
              <a:rPr lang="en-US" sz="3300" dirty="0">
                <a:latin typeface="Bodoni MT Condensed" panose="02070606080606020203" pitchFamily="18" charset="0"/>
              </a:rPr>
              <a:t>Located in </a:t>
            </a:r>
            <a:r>
              <a:rPr lang="en-US" sz="3300" dirty="0" err="1">
                <a:latin typeface="Bodoni MT Condensed" panose="02070606080606020203" pitchFamily="18" charset="0"/>
              </a:rPr>
              <a:t>Ndop</a:t>
            </a:r>
            <a:r>
              <a:rPr lang="en-US" sz="3300" dirty="0">
                <a:latin typeface="Bodoni MT Condensed" panose="02070606080606020203" pitchFamily="18" charset="0"/>
              </a:rPr>
              <a:t>, NW province, Cameroon</a:t>
            </a:r>
          </a:p>
          <a:p>
            <a:r>
              <a:rPr lang="en-US" sz="3300" dirty="0">
                <a:latin typeface="Bodoni MT Condensed" panose="02070606080606020203" pitchFamily="18" charset="0"/>
              </a:rPr>
              <a:t>Faith Gardens Medical Foundation, Dallas, TX, USA</a:t>
            </a:r>
          </a:p>
          <a:p>
            <a:pPr lvl="1"/>
            <a:r>
              <a:rPr lang="en-US" sz="3300" dirty="0">
                <a:latin typeface="Bodoni MT Condensed" panose="02070606080606020203" pitchFamily="18" charset="0"/>
              </a:rPr>
              <a:t>Medical missions to Cameroon since 2013</a:t>
            </a:r>
          </a:p>
          <a:p>
            <a:pPr lvl="1"/>
            <a:endParaRPr lang="en-US" sz="3300" dirty="0">
              <a:latin typeface="Bodoni MT Condensed" panose="02070606080606020203" pitchFamily="18" charset="0"/>
            </a:endParaRPr>
          </a:p>
          <a:p>
            <a:pPr lvl="1"/>
            <a:endParaRPr lang="en-US" sz="3300" dirty="0">
              <a:latin typeface="Bodoni MT Condensed" panose="02070606080606020203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D48403-3BDC-4E3D-90E1-4D99EE8C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3784601"/>
            <a:ext cx="3000375" cy="2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FC96-AEF6-4866-B910-B4B29158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CHALLENGES</a:t>
            </a:r>
          </a:p>
        </p:txBody>
      </p:sp>
    </p:spTree>
    <p:extLst>
      <p:ext uri="{BB962C8B-B14F-4D97-AF65-F5344CB8AC3E}">
        <p14:creationId xmlns:p14="http://schemas.microsoft.com/office/powerpoint/2010/main" val="29123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B8B7-62A6-4447-8F26-58451FA3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STATISTICS FROM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A23F-6045-4066-A752-B401796A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00200"/>
            <a:ext cx="9598700" cy="4648200"/>
          </a:xfrm>
        </p:spPr>
        <p:txBody>
          <a:bodyPr>
            <a:normAutofit lnSpcReduction="10000"/>
          </a:bodyPr>
          <a:lstStyle/>
          <a:p>
            <a:pPr marL="342797" indent="-342797"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Bodoni MT Condensed" panose="02070606080606020203" pitchFamily="18" charset="0"/>
              </a:rPr>
              <a:t>Over three quarters of CVD deaths take place in low- and middle-income countries (LMIC)</a:t>
            </a:r>
          </a:p>
          <a:p>
            <a:pPr marL="342797" indent="-342797" algn="l">
              <a:buFont typeface="Arial" panose="020B0604020202020204" pitchFamily="34" charset="0"/>
              <a:buChar char="•"/>
            </a:pPr>
            <a:endParaRPr lang="en-US" sz="2800" i="0" dirty="0">
              <a:solidFill>
                <a:schemeClr val="tx1"/>
              </a:solidFill>
              <a:effectLst/>
              <a:latin typeface="Bodoni MT Condensed" panose="02070606080606020203" pitchFamily="18" charset="0"/>
            </a:endParaRPr>
          </a:p>
          <a:p>
            <a:pPr marL="342797" indent="-342797"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Bodoni MT Condensed" panose="02070606080606020203" pitchFamily="18" charset="0"/>
              </a:rPr>
              <a:t>Out of the 17 million premature deaths (under the age of 70) due to NCD in 2015, 82% are in LMIC  and 37% are caused by CVDs</a:t>
            </a:r>
            <a:r>
              <a:rPr lang="en-US" sz="2800" i="0" dirty="0">
                <a:solidFill>
                  <a:srgbClr val="3C4245"/>
                </a:solidFill>
                <a:effectLst/>
                <a:latin typeface="Bodoni MT Condensed" panose="02070606080606020203" pitchFamily="18" charset="0"/>
              </a:rPr>
              <a:t>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Bodoni MT Condensed" panose="02070606080606020203" pitchFamily="18" charset="0"/>
              <a:ea typeface="Songti TC" panose="02010600040101010101" pitchFamily="2" charset="-120"/>
            </a:endParaRP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WHO projects that by 2030</a:t>
            </a:r>
            <a:r>
              <a:rPr lang="en-GB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NCD</a:t>
            </a:r>
            <a:r>
              <a:rPr lang="en-GB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 will be the leading cause of death in LMICs</a:t>
            </a: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, even though communicable diseases continue to remain high  </a:t>
            </a:r>
          </a:p>
          <a:p>
            <a:pPr marL="342797" indent="-342797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Bodoni MT Condensed" panose="02070606080606020203" pitchFamily="18" charset="0"/>
              <a:ea typeface="Songti TC" panose="02010600040101010101" pitchFamily="2" charset="-120"/>
            </a:endParaRPr>
          </a:p>
          <a:p>
            <a:pPr marL="342797" indent="-342797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WHO estimates approximately 40% of the drug market in Africa is made of counterfeit products, this could be the difference between life and death.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7F62B-BBE3-458D-A9A7-F340253485BD}"/>
              </a:ext>
            </a:extLst>
          </p:cNvPr>
          <p:cNvSpPr txBox="1"/>
          <p:nvPr/>
        </p:nvSpPr>
        <p:spPr>
          <a:xfrm>
            <a:off x="2246293" y="6444795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CVD- cardiovascular disease    NCDs-non communicable diseases  WHO- World Health Organization</a:t>
            </a:r>
            <a:r>
              <a:rPr lang="en-US" sz="1800" i="0" dirty="0">
                <a:solidFill>
                  <a:schemeClr val="tx1"/>
                </a:solidFill>
                <a:effectLst/>
                <a:latin typeface="Bodoni MT Condensed" panose="020706060806060202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A750-ABF0-41F5-9D7E-59CD0B0C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812" y="381000"/>
            <a:ext cx="9472824" cy="68738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Recognize these Disease States/drugs?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8016487-DEFA-4518-864B-D5C2DDD6F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6262"/>
              </p:ext>
            </p:extLst>
          </p:nvPr>
        </p:nvGraphicFramePr>
        <p:xfrm>
          <a:off x="1293812" y="1068387"/>
          <a:ext cx="10515600" cy="580168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99833">
                  <a:extLst>
                    <a:ext uri="{9D8B030D-6E8A-4147-A177-3AD203B41FA5}">
                      <a16:colId xmlns:a16="http://schemas.microsoft.com/office/drawing/2014/main" val="2823028811"/>
                    </a:ext>
                  </a:extLst>
                </a:gridCol>
                <a:gridCol w="7815767">
                  <a:extLst>
                    <a:ext uri="{9D8B030D-6E8A-4147-A177-3AD203B41FA5}">
                      <a16:colId xmlns:a16="http://schemas.microsoft.com/office/drawing/2014/main" val="3549679862"/>
                    </a:ext>
                  </a:extLst>
                </a:gridCol>
              </a:tblGrid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74823"/>
                  </a:ext>
                </a:extLst>
              </a:tr>
              <a:tr h="67801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Amlodipine, Lisinopril, HCTZ, Metoprolol, carvedilol, hydralazine, Furosemide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25027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Metformin, Glyburide. Glipizide, Glimepiride, Pioglitazone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18211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Hypercholesterolemia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Atorvastatin, Rosuvastatin, Pravastatin, Simvastatin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31196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Bodoni MT Condensed" panose="02070606080606020203" pitchFamily="18" charset="0"/>
                        </a:rPr>
                        <a:t>Casodex</a:t>
                      </a:r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 (Bicalutamide), </a:t>
                      </a:r>
                      <a:r>
                        <a:rPr lang="en-US" sz="2400" dirty="0" err="1">
                          <a:latin typeface="Bodoni MT Condensed" panose="02070606080606020203" pitchFamily="18" charset="0"/>
                        </a:rPr>
                        <a:t>Arimidex</a:t>
                      </a:r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 (</a:t>
                      </a:r>
                      <a:r>
                        <a:rPr lang="en-US" sz="2400" dirty="0" err="1">
                          <a:latin typeface="Bodoni MT Condensed" panose="02070606080606020203" pitchFamily="18" charset="0"/>
                        </a:rPr>
                        <a:t>Anastrazole</a:t>
                      </a:r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), bleomycin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722222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Albuterol inhaler/nebulizer, Advair, Spiriva, prednisone, </a:t>
                      </a:r>
                      <a:r>
                        <a:rPr lang="en-US" sz="2400" dirty="0" err="1">
                          <a:latin typeface="Bodoni MT Condensed" panose="02070606080606020203" pitchFamily="18" charset="0"/>
                        </a:rPr>
                        <a:t>Singulair</a:t>
                      </a:r>
                      <a:endParaRPr lang="en-US" sz="2400" dirty="0">
                        <a:latin typeface="Bodoni MT Condensed" panose="02070606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48594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Anticoagulants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Warfarin, Eliquis, Clopidogrel, Xarelto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13474"/>
                  </a:ext>
                </a:extLst>
              </a:tr>
              <a:tr h="117665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Pain Management</a:t>
                      </a:r>
                    </a:p>
                    <a:p>
                      <a:r>
                        <a:rPr lang="en-US" sz="2400" b="1" dirty="0">
                          <a:latin typeface="Bodoni MT Condensed" panose="02070606080606020203" pitchFamily="18" charset="0"/>
                        </a:rPr>
                        <a:t>(Arthritis, back, migraine)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 Condensed" panose="02070606080606020203" pitchFamily="18" charset="0"/>
                        </a:rPr>
                        <a:t>Diclofenac gel, Lidocaine patches, Acetaminophen, Ibuprofen, Naproxen, Triptans,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3A7C-6523-C748-8101-D1FEF211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19" y="0"/>
            <a:ext cx="9598700" cy="1123950"/>
          </a:xfrm>
        </p:spPr>
        <p:txBody>
          <a:bodyPr>
            <a:noAutofit/>
          </a:bodyPr>
          <a:lstStyle/>
          <a:p>
            <a:pPr algn="ctr"/>
            <a:br>
              <a:rPr lang="en-US" sz="3199" b="1" dirty="0">
                <a:solidFill>
                  <a:srgbClr val="00B0F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</a:br>
            <a:r>
              <a:rPr lang="en-US" sz="4400" dirty="0">
                <a:solidFill>
                  <a:schemeClr val="tx1"/>
                </a:solidFill>
                <a:latin typeface="Bernard MT Condensed" panose="02050806060905020404" pitchFamily="18" charset="0"/>
                <a:ea typeface="Songti TC" panose="02010600040101010101" pitchFamily="2" charset="-120"/>
              </a:rPr>
              <a:t>THE SITUATION</a:t>
            </a:r>
            <a:endParaRPr lang="en-US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58273-DF84-3E43-B664-3EA17462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919" y="1219200"/>
            <a:ext cx="9598700" cy="5181600"/>
          </a:xfrm>
        </p:spPr>
        <p:txBody>
          <a:bodyPr>
            <a:normAutofit/>
          </a:bodyPr>
          <a:lstStyle/>
          <a:p>
            <a:pPr marL="342797" indent="-342797" algn="l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3C4245"/>
              </a:solidFill>
              <a:latin typeface="Arial" panose="020B0604020202020204" pitchFamily="34" charset="0"/>
              <a:ea typeface="Songti TC" panose="02010600040101010101" pitchFamily="2" charset="-120"/>
            </a:endParaRPr>
          </a:p>
          <a:p>
            <a:pPr marL="342797" indent="-342797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These chronic conditions require routine medications/checkups, however</a:t>
            </a:r>
            <a:r>
              <a:rPr lang="en-US" sz="2800" dirty="0">
                <a:latin typeface="Bodoni MT Condensed" panose="02070606080606020203" pitchFamily="18" charset="0"/>
                <a:ea typeface="Songti TC" panose="02010600040101010101" pitchFamily="2" charset="-120"/>
              </a:rPr>
              <a:t>,</a:t>
            </a:r>
          </a:p>
          <a:p>
            <a:pPr marL="799997" lvl="1" indent="-342797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Lack of medical resources </a:t>
            </a:r>
          </a:p>
          <a:p>
            <a:pPr marL="1257060" lvl="2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quality and affordable for all</a:t>
            </a:r>
          </a:p>
          <a:p>
            <a:pPr marL="799997" lvl="1" indent="-342797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Routine interruptions in drug supplies </a:t>
            </a:r>
          </a:p>
          <a:p>
            <a:pPr marL="1257060" lvl="2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market monopoly</a:t>
            </a:r>
          </a:p>
          <a:p>
            <a:pPr marL="799997" lvl="1" indent="-342797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Counterfeit medicines </a:t>
            </a:r>
          </a:p>
          <a:p>
            <a:pPr marL="1257060" lvl="2" indent="-34279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lack of regulatory bodies</a:t>
            </a:r>
          </a:p>
          <a:p>
            <a:pPr marL="457200" lvl="1" algn="l"/>
            <a:endParaRPr lang="en-US" sz="2800" dirty="0">
              <a:solidFill>
                <a:schemeClr val="tx1"/>
              </a:solidFill>
              <a:latin typeface="Bodoni MT Condensed" panose="02070606080606020203" pitchFamily="18" charset="0"/>
              <a:ea typeface="Songti TC" panose="02010600040101010101" pitchFamily="2" charset="-120"/>
            </a:endParaRPr>
          </a:p>
          <a:p>
            <a:pPr marL="457200" lvl="1" algn="l"/>
            <a:r>
              <a:rPr lang="en-US" sz="2800" dirty="0">
                <a:solidFill>
                  <a:schemeClr val="tx1"/>
                </a:solidFill>
                <a:latin typeface="Bodoni MT Condensed" panose="02070606080606020203" pitchFamily="18" charset="0"/>
                <a:ea typeface="Songti TC" panose="02010600040101010101" pitchFamily="2" charset="-120"/>
              </a:rPr>
              <a:t>Pose a huge problem to receiving quality affordable healthcare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12656</TotalTime>
  <Words>1060</Words>
  <Application>Microsoft Office PowerPoint</Application>
  <PresentationFormat>Custom</PresentationFormat>
  <Paragraphs>180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Bernard MT Condensed</vt:lpstr>
      <vt:lpstr>Bodoni MT Condensed</vt:lpstr>
      <vt:lpstr>Franklin Gothic Book</vt:lpstr>
      <vt:lpstr>Songti TC</vt:lpstr>
      <vt:lpstr>Crop</vt:lpstr>
      <vt:lpstr> NDOP Health Outreach    Program</vt:lpstr>
      <vt:lpstr>OUTLINE</vt:lpstr>
      <vt:lpstr>WHO IS GLOBAL BRIDGE PHARMACEUTICALS?</vt:lpstr>
      <vt:lpstr>WHERE WE’VE BEEN!</vt:lpstr>
      <vt:lpstr>WHO IS GRACE GARDENS HOSPITAL NDOP?</vt:lpstr>
      <vt:lpstr>THE CHALLENGES</vt:lpstr>
      <vt:lpstr>STATISTICS FROM WHO</vt:lpstr>
      <vt:lpstr>Recognize these Disease States/drugs?</vt:lpstr>
      <vt:lpstr> THE SITUATION</vt:lpstr>
      <vt:lpstr>PowerPoint Presentation</vt:lpstr>
      <vt:lpstr>PowerPoint Presentation</vt:lpstr>
      <vt:lpstr>GOALS OF THE PROGRAM</vt:lpstr>
      <vt:lpstr>DISEASE STATE OUTCOMES</vt:lpstr>
      <vt:lpstr>PowerPoint Presentation</vt:lpstr>
      <vt:lpstr>Functionality of program</vt:lpstr>
      <vt:lpstr>GOALS OF THE PROGRAM</vt:lpstr>
      <vt:lpstr>MEDICATION MANAGEMENT SERVICES</vt:lpstr>
      <vt:lpstr>HOW IT WORKS</vt:lpstr>
      <vt:lpstr>HOW IT WORKS CONTINUES</vt:lpstr>
      <vt:lpstr>COST OF PROGRAM</vt:lpstr>
      <vt:lpstr>Privacy with Data</vt:lpstr>
      <vt:lpstr>PROTECTION</vt:lpstr>
      <vt:lpstr>REFERENCES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NDOP Medication Outreach Program</dc:title>
  <dc:creator>Liliane Abongwa</dc:creator>
  <cp:lastModifiedBy>sam</cp:lastModifiedBy>
  <cp:revision>138</cp:revision>
  <dcterms:created xsi:type="dcterms:W3CDTF">2020-09-17T00:13:34Z</dcterms:created>
  <dcterms:modified xsi:type="dcterms:W3CDTF">2020-10-22T01:42:28Z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